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65" r:id="rId4"/>
    <p:sldId id="266" r:id="rId5"/>
    <p:sldId id="264" r:id="rId6"/>
    <p:sldId id="268" r:id="rId7"/>
    <p:sldId id="262" r:id="rId8"/>
    <p:sldId id="273" r:id="rId9"/>
    <p:sldId id="270" r:id="rId10"/>
    <p:sldId id="271" r:id="rId11"/>
    <p:sldId id="272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6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FFFF"/>
    <a:srgbClr val="5B9BD5"/>
    <a:srgbClr val="0070C0"/>
    <a:srgbClr val="0033CC"/>
    <a:srgbClr val="CC0000"/>
    <a:srgbClr val="CC6600"/>
    <a:srgbClr val="4D4D4D"/>
    <a:srgbClr val="CC0099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17687-73E5-4251-B134-5E8DC43C8EDD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C6AA2-F316-47CA-A63D-4D854ADD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735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346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830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8305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8305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97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9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830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830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830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3676-2CB1-46F9-99C4-E3011AE2D36D}" type="datetime1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150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B07AE-F273-4319-B501-05B681FEFC90}" type="datetime1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33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4E4F8-2274-4E9A-96B4-22C4A9537401}" type="datetime1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480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7AC1-C368-4D9E-86AD-D0D1485C3EA1}" type="datetime1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833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872-AFD7-434A-A0CD-768BFC941CF3}" type="datetime1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95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6DEE6-FDE6-40C5-9C13-63D207BB8541}" type="datetime1">
              <a:rPr lang="ru-RU" smtClean="0"/>
              <a:t>27.04.2015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9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03287-135D-4847-8E35-769DF830EAF6}" type="datetime1">
              <a:rPr lang="ru-RU" smtClean="0"/>
              <a:t>27.04.2015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344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5DCA8-3F7F-4BDF-AEEF-9969815769C0}" type="datetime1">
              <a:rPr lang="ru-RU" smtClean="0"/>
              <a:t>27.04.2015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356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53D3-B021-4029-B783-3D1ADB4BDA17}" type="datetime1">
              <a:rPr lang="ru-RU" smtClean="0"/>
              <a:t>27.04.2015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567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868B-7433-4693-8CAE-96FF244D6734}" type="datetime1">
              <a:rPr lang="ru-RU" smtClean="0"/>
              <a:t>27.04.2015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764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D6A02-E680-4DCB-8FF4-46DB0121A5B7}" type="datetime1">
              <a:rPr lang="ru-RU" smtClean="0"/>
              <a:t>27.04.2015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904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D02A1-3A2C-4F6C-9C97-040817BF748C}" type="datetime1">
              <a:rPr lang="ru-RU" smtClean="0"/>
              <a:t>27.04.2015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84C8F-2489-4E34-8426-D6CAC8576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218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" y="782974"/>
            <a:ext cx="7480454" cy="2529926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40674" y="938451"/>
            <a:ext cx="6334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cap="all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Профессиональное</a:t>
            </a:r>
          </a:p>
          <a:p>
            <a:r>
              <a:rPr lang="ru-RU" sz="3600" b="1" cap="all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образование:</a:t>
            </a:r>
            <a:endParaRPr lang="ru-RU" sz="3600" b="1" cap="all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" y="5478309"/>
            <a:ext cx="9144001" cy="977576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8151" y="5514000"/>
            <a:ext cx="384878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Макарова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Марина Михайловна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9326" y="2075369"/>
            <a:ext cx="6334699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клиентоориентированных технологий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72595" y="5555382"/>
            <a:ext cx="470687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к.м.н., директор</a:t>
            </a:r>
          </a:p>
          <a:p>
            <a:pPr algn="r"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ГАПОУ ТО «Тюменский медицинский колледж»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763" y="2468070"/>
            <a:ext cx="2393195" cy="300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3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" y="351704"/>
            <a:ext cx="9144001" cy="1183791"/>
            <a:chOff x="-1" y="351704"/>
            <a:chExt cx="9144001" cy="1183791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1" y="351704"/>
              <a:ext cx="9144001" cy="837283"/>
            </a:xfrm>
            <a:prstGeom prst="rect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 rot="10800000">
              <a:off x="484741" y="1188986"/>
              <a:ext cx="1057620" cy="346509"/>
            </a:xfrm>
            <a:prstGeom prst="triangle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-2" y="1535496"/>
            <a:ext cx="8964539" cy="4814029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PF Din Text Cond Pro Light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6199" y="398811"/>
            <a:ext cx="796468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</a:t>
            </a:r>
            <a:r>
              <a:rPr lang="ru-RU" sz="2500" dirty="0">
                <a:solidFill>
                  <a:srgbClr val="002060"/>
                </a:solidFill>
                <a:latin typeface="Arial Black" panose="020B0A04020102020204" pitchFamily="34" charset="0"/>
              </a:rPr>
              <a:t>. Умение обеспечить удовлетворенность клиента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2361" y="1710316"/>
            <a:ext cx="8279987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содержанием </a:t>
            </a:r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образовательных программ,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организацией </a:t>
            </a:r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образовательного процесса,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формами </a:t>
            </a:r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методами работы преподавателей,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отношением </a:t>
            </a:r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обучающимся со стороны </a:t>
            </a: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преподавателей</a:t>
            </a:r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сотрудников и администрации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материально-технической </a:t>
            </a:r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базой организации,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санитарным </a:t>
            </a:r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состоянием образовательной организации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библиотечным </a:t>
            </a:r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фондом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информационным </a:t>
            </a:r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сопровождением образовательного процесса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8032" y="34184"/>
            <a:ext cx="842451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составляющие клиентоориентированных технологий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38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вал 14"/>
          <p:cNvSpPr/>
          <p:nvPr/>
        </p:nvSpPr>
        <p:spPr>
          <a:xfrm>
            <a:off x="2984130" y="3331577"/>
            <a:ext cx="3286834" cy="3286834"/>
          </a:xfrm>
          <a:prstGeom prst="ellipse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5433042" y="1393060"/>
            <a:ext cx="3286834" cy="3286834"/>
          </a:xfrm>
          <a:prstGeom prst="ellipse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373502" y="1664139"/>
            <a:ext cx="3286834" cy="3286834"/>
          </a:xfrm>
          <a:prstGeom prst="ellipse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-1" y="351704"/>
            <a:ext cx="9144001" cy="1183791"/>
            <a:chOff x="-1" y="351704"/>
            <a:chExt cx="9144001" cy="1183791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1" y="351704"/>
              <a:ext cx="9144001" cy="837283"/>
            </a:xfrm>
            <a:prstGeom prst="rect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 rot="10800000">
              <a:off x="484741" y="1188986"/>
              <a:ext cx="1057620" cy="346509"/>
            </a:xfrm>
            <a:prstGeom prst="triangle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16200" y="390265"/>
            <a:ext cx="84663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</a:t>
            </a:r>
            <a:r>
              <a:rPr lang="ru-RU" sz="2500" dirty="0">
                <a:solidFill>
                  <a:srgbClr val="002060"/>
                </a:solidFill>
                <a:latin typeface="Arial Black" panose="020B0A04020102020204" pitchFamily="34" charset="0"/>
              </a:rPr>
              <a:t>. Умение создать дополнительные сервисы, необходимые клиенту</a:t>
            </a:r>
          </a:p>
        </p:txBody>
      </p:sp>
      <p:pic>
        <p:nvPicPr>
          <p:cNvPr id="1027" name="Picture 3" descr="F:\Изображения\Презентации\Доклад Макаровой 2015\инфомат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1808163"/>
            <a:ext cx="2998788" cy="299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Изображения\Презентации\Доклад Макаровой 2015\компы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478" y="1535496"/>
            <a:ext cx="3001963" cy="300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Изображения\Презентации\Доклад Макаровой 2015\книги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293" y="3474013"/>
            <a:ext cx="3001963" cy="300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28032" y="34184"/>
            <a:ext cx="842451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составляющие клиентоориентированных технологий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81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вал 15"/>
          <p:cNvSpPr/>
          <p:nvPr/>
        </p:nvSpPr>
        <p:spPr>
          <a:xfrm>
            <a:off x="774308" y="2037196"/>
            <a:ext cx="3286834" cy="3286834"/>
          </a:xfrm>
          <a:prstGeom prst="ellipse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4615675" y="1965539"/>
            <a:ext cx="3960000" cy="3960000"/>
          </a:xfrm>
          <a:prstGeom prst="ellipse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-1" y="351704"/>
            <a:ext cx="9144001" cy="1183791"/>
            <a:chOff x="-1" y="351704"/>
            <a:chExt cx="9144001" cy="1183791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-1" y="351704"/>
              <a:ext cx="9144001" cy="837283"/>
            </a:xfrm>
            <a:prstGeom prst="rect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rot="10800000">
              <a:off x="484741" y="1188986"/>
              <a:ext cx="1057620" cy="346509"/>
            </a:xfrm>
            <a:prstGeom prst="triangle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19486" y="381719"/>
            <a:ext cx="862639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5. Обеспечение прозрачной ценовой политики</a:t>
            </a:r>
            <a:endParaRPr lang="ru-RU" sz="2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F:\Изображения\Презентации\Доклад Макаровой 2015\пальц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919" y="2182807"/>
            <a:ext cx="2995613" cy="299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Изображения\Презентации\Доклад Макаровой 2015\карт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684" y="2102547"/>
            <a:ext cx="3685983" cy="368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28032" y="34184"/>
            <a:ext cx="842451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составляющие клиентоориентированных технологий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99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3793" y="1393754"/>
            <a:ext cx="8514187" cy="759782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52095" y="1443330"/>
            <a:ext cx="823897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</a:t>
            </a:r>
            <a:r>
              <a:rPr lang="ru-RU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строим свое дело, исходя из </a:t>
            </a:r>
            <a:r>
              <a:rPr lang="ru-RU" sz="2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потребностей наших клиентов.</a:t>
            </a:r>
            <a:endParaRPr lang="ru-RU" sz="2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" y="351704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19486" y="354017"/>
            <a:ext cx="867923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Суть клиентоориентированных технологий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2365" y="2229834"/>
            <a:ext cx="8514187" cy="1419212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50667" y="2416146"/>
            <a:ext cx="8238973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</a:t>
            </a:r>
            <a:r>
              <a:rPr lang="ru-RU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знаем (стремимся узнать), что нужно нашим клиентам и создаем именно такой </a:t>
            </a:r>
            <a:r>
              <a:rPr lang="ru-RU" sz="2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продукт, </a:t>
            </a:r>
            <a:r>
              <a:rPr lang="ru-RU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не пытаемся навязать клиентам свое видение </a:t>
            </a:r>
            <a:r>
              <a:rPr lang="ru-RU" sz="2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мира.</a:t>
            </a:r>
            <a:endParaRPr lang="ru-RU" sz="2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9483" y="3723956"/>
            <a:ext cx="8514187" cy="1419212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57785" y="3799170"/>
            <a:ext cx="8238973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</a:t>
            </a:r>
            <a:r>
              <a:rPr lang="ru-RU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признаем, что работаем для клиента, мы стараемся максимально удовлетворить его потребности, а не позволяем ему пользоваться нашим замечательным </a:t>
            </a:r>
            <a:r>
              <a:rPr lang="ru-RU" sz="2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продуктом.</a:t>
            </a:r>
            <a:endParaRPr lang="ru-RU" sz="2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8055" y="5226624"/>
            <a:ext cx="8514187" cy="1419212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56357" y="5438574"/>
            <a:ext cx="8238973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</a:t>
            </a:r>
            <a:r>
              <a:rPr lang="ru-RU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работаем для тех клиентов, которые у нас есть, а не ищем где-то идеально нам подходящих, мы скорее изменимся сами, чем будем переделывать наших клиентов.</a:t>
            </a:r>
          </a:p>
        </p:txBody>
      </p:sp>
    </p:spTree>
    <p:extLst>
      <p:ext uri="{BB962C8B-B14F-4D97-AF65-F5344CB8AC3E}">
        <p14:creationId xmlns:p14="http://schemas.microsoft.com/office/powerpoint/2010/main" val="144328072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" y="120962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19486" y="140367"/>
            <a:ext cx="86792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деятельности базовой площадки</a:t>
            </a:r>
          </a:p>
          <a:p>
            <a:pPr algn="ctr">
              <a:lnSpc>
                <a:spcPct val="9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«Внедрение клиентоориентированных технологий»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455973"/>
              </p:ext>
            </p:extLst>
          </p:nvPr>
        </p:nvGraphicFramePr>
        <p:xfrm>
          <a:off x="179462" y="1093866"/>
          <a:ext cx="8819259" cy="5657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370"/>
                <a:gridCol w="5418982"/>
                <a:gridCol w="2946907"/>
              </a:tblGrid>
              <a:tr h="24812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PF Din Text Cond Pro" panose="020000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39558" marR="39558" marT="0" marB="0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Мероприятия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Выходы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</a:tr>
              <a:tr h="193186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Подготовительный этап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6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Выработка функционального представления о теме, мероприятиях базовой площадки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Программа деятельности базовой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площадки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</a:tr>
              <a:tr h="386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Заседание педагогического совета по вопросам функционирования базовой площадки на базе ГАПОУ ТО «Тюменский медицинский колледж»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Протокол заседания педагогического совета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</a:tr>
              <a:tr h="386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Заседание научно-методического совета по вопросу подготовки программы работы с педагогами в рамках базовой площадки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Протокол заседания научно-методического совета.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Программа </a:t>
                      </a: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работы с педагогами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</a:tr>
              <a:tr h="1931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Выявление уровня компетентности педагогов по теме базовой площадки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Заполненные анкеты. Анализ результатов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</a:tr>
              <a:tr h="1931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Изучение педагогами клиентоориентированных технологий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Материалы методического семинара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</a:tr>
              <a:tr h="386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Организация специальной подготовки педагогов к работе в режиме базовой площадки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Материалы методических семинаров, психологических тренингов, консультаций 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</a:tr>
              <a:tr h="5795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Подбор критериев и проведение первичного мониторинга для подготовительного этапа деятельности базовой площадки, анализ полученных данных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Заполненные анкеты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Рекомендации по реализации ожиданий клиента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</a:tr>
              <a:tr h="5795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 и корректировка локальных актов по управлению базовой площадкой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Положение о базовой площадке, Положение о научно-методическом совете и др.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</a:tr>
              <a:tr h="1931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Утверждение Положения о базовой площадке на заседании педагогического совета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Протокол заседания педагогического совета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</a:tr>
              <a:tr h="386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 поэтапного плана деятельности базовой площадки в соответствии с Положением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 деятельности базовой площадки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</a:tr>
              <a:tr h="386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 и внесение корректив в программу развития и годовой план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Миссия, Стратегический план развития, Годовой план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</a:tr>
              <a:tr h="5795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Комплектование фонда справочных пособий и информационных материалов по теме базовой площадки, включая электронные носители и Интернет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Справочные пособия, информационные материалы, включая электронные носители и Интернет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/>
                </a:tc>
              </a:tr>
              <a:tr h="5795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Организация работы по созданию методического комплекса деятельности базовой площадки 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Перспективный план, рабочие программы, методические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рекомендации</a:t>
                      </a: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дидактические пособия и т.п.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9558" marR="39558" marT="0" marB="0"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244445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" y="120962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221380"/>
              </p:ext>
            </p:extLst>
          </p:nvPr>
        </p:nvGraphicFramePr>
        <p:xfrm>
          <a:off x="145281" y="1076773"/>
          <a:ext cx="8853440" cy="55598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5127"/>
                <a:gridCol w="5439985"/>
                <a:gridCol w="2958328"/>
              </a:tblGrid>
              <a:tr h="178653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Практический этап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>
                    <a:solidFill>
                      <a:srgbClr val="0070C0">
                        <a:alpha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4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Организация деятельности базовой площадки в соответствии с планом каждого этапа;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Планы работы по направлениям образовательной деятельности. Годовые отчеты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</a:tr>
              <a:tr h="3434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 и отбор критериев эффективности деятельности базовой площадки для проведения мониторинга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Анкеты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</a:tr>
              <a:tr h="6084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Проведение мониторинга на каждом этапе деятельности базовой площадки, включающего в себя исследование морального климата коллектива педагогов, обучающихся, их родителей с целью оказания помощи в коррекции и организации комфортности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Заполненные анкеты. Анализ результатов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</a:tr>
              <a:tr h="3434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Корректировка деятельности базовой площадки на основе результатов мониторинга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Планы работы по направлениям образовательной деятельности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</a:tr>
              <a:tr h="1786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Ведение дневника деятельности базовой площадки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Дневник деятельности базовой площадки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</a:tr>
              <a:tr h="3434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Взаимодействие с учредителем и работодателями по вопросам деятельности базовой площадки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Протоколы заседаний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</a:tr>
              <a:tr h="178653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Обобщающий этап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Обработка данных, описание результатов, соотнесение их с целью и задачами;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Анализ результатов деятельности базовой площадки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</a:tr>
              <a:tr h="3434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Составление письменного отчета для органов различных уровней контроля деятельности базовой площадки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Отчет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</a:tr>
              <a:tr h="5152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Составление текстов докладов к научно-практическим конференциям, педагогическим советам и т.п.;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Тексты докладов к научно-практическим конференциям, педагогическим советам и т.п.;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</a:tr>
              <a:tr h="5152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Подготовка материалов для публикации в журналах и других российских и региональных изданиях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Материалы для публикации в журналах и других российских и региональных изданиях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</a:tr>
              <a:tr h="5152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Издание методических пособий по теме деятельности базовой площадки, рабочих программ, перспективных планов и т.п.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Методические пособия по теме деятельности базовой площадки, рабочие программы, перспективные планы и т.п.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</a:tr>
              <a:tr h="178653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Внедренческий этап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52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 anchor="ctr">
                    <a:solidFill>
                      <a:srgbClr val="0070C0">
                        <a:alpha val="8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Предложенная структура организации деятельности базовой площадки носит лишь рекомендательный характер. Но, опираясь на нее, коллектив образовательной организации любого региона России может построить характерную именно для него и учитывающую региональные особенности структуру.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961" marR="3596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19486" y="140367"/>
            <a:ext cx="86792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деятельности базовой площадки</a:t>
            </a:r>
          </a:p>
          <a:p>
            <a:pPr algn="ctr">
              <a:lnSpc>
                <a:spcPct val="9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«Внедрение клиентоориентированных технологий»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6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" y="120962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540837"/>
              </p:ext>
            </p:extLst>
          </p:nvPr>
        </p:nvGraphicFramePr>
        <p:xfrm>
          <a:off x="247827" y="1341683"/>
          <a:ext cx="8648345" cy="52186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2391"/>
                <a:gridCol w="2882977"/>
                <a:gridCol w="2882977"/>
              </a:tblGrid>
              <a:tr h="880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Этапы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 anchor="ctr">
                    <a:solidFill>
                      <a:srgbClr val="0070C0">
                        <a:alpha val="7686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Функции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 anchor="ctr">
                    <a:solidFill>
                      <a:srgbClr val="0070C0">
                        <a:alpha val="7686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Составляющие клиентоориентированных технологий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 anchor="ctr">
                    <a:solidFill>
                      <a:srgbClr val="0070C0">
                        <a:alpha val="76863"/>
                      </a:srgbClr>
                    </a:solidFill>
                  </a:tcPr>
                </a:tc>
              </a:tr>
              <a:tr h="1301530">
                <a:tc>
                  <a:txBody>
                    <a:bodyPr/>
                    <a:lstStyle/>
                    <a:p>
                      <a:pPr marL="400050" indent="-40005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romanUcPeriod"/>
                      </a:pPr>
                      <a:r>
                        <a:rPr lang="ru-RU" sz="14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Подготовительный</a:t>
                      </a:r>
                      <a:endParaRPr lang="ru-RU" sz="14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>
                    <a:solidFill>
                      <a:srgbClr val="0070C0">
                        <a:alpha val="7686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Диагностическая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Проектировочная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Организационная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слышать ожидания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клиента,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найти правильное решение.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/>
                </a:tc>
              </a:tr>
              <a:tr h="173537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II. </a:t>
                      </a:r>
                      <a:r>
                        <a:rPr lang="ru-RU" sz="14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Практический</a:t>
                      </a:r>
                      <a:endParaRPr lang="ru-RU" sz="14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>
                    <a:solidFill>
                      <a:srgbClr val="0070C0">
                        <a:alpha val="7686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Деятельностная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>
                    <a:solidFill>
                      <a:srgbClr val="EAEFF7">
                        <a:alpha val="7686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обеспечить удовлетворенность клиента,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создать дополнительные сервисы, необходимые клиенту,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прозрачной ценовой политики.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>
                    <a:solidFill>
                      <a:srgbClr val="EAEFF7">
                        <a:alpha val="76863"/>
                      </a:srgbClr>
                    </a:solidFill>
                  </a:tcPr>
                </a:tc>
              </a:tr>
              <a:tr h="86768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III. </a:t>
                      </a:r>
                      <a:r>
                        <a:rPr lang="ru-RU" sz="14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Обобщающий</a:t>
                      </a:r>
                      <a:endParaRPr lang="ru-RU" sz="14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>
                    <a:solidFill>
                      <a:srgbClr val="0070C0">
                        <a:alpha val="7686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Аналитическая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Контрольно-коррекционная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/>
                </a:tc>
              </a:tr>
              <a:tr h="43384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IV. </a:t>
                      </a:r>
                      <a:r>
                        <a:rPr lang="ru-RU" sz="14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Внедренческий</a:t>
                      </a:r>
                      <a:endParaRPr lang="ru-RU" sz="14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>
                    <a:solidFill>
                      <a:srgbClr val="0070C0">
                        <a:alpha val="7686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Социализация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>
                    <a:solidFill>
                      <a:srgbClr val="EAEFF7">
                        <a:alpha val="7686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7606" marR="57606" marT="0" marB="0">
                    <a:solidFill>
                      <a:srgbClr val="EAEFF7">
                        <a:alpha val="76863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19486" y="140367"/>
            <a:ext cx="86792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деятельности базовой площадки</a:t>
            </a:r>
          </a:p>
          <a:p>
            <a:pPr algn="ctr">
              <a:lnSpc>
                <a:spcPct val="9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«Внедрение клиентоориентированных технологий»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38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538243" y="873819"/>
            <a:ext cx="6067514" cy="6067514"/>
          </a:xfrm>
          <a:prstGeom prst="ellipse">
            <a:avLst/>
          </a:prstGeom>
          <a:solidFill>
            <a:srgbClr val="0033CC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600" dirty="0">
              <a:latin typeface="PF Din Text Cond Pro" panose="020000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" y="120962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19486" y="157459"/>
            <a:ext cx="86792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Планируемые результаты и </a:t>
            </a: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выходы</a:t>
            </a:r>
          </a:p>
          <a:p>
            <a:pPr algn="ctr">
              <a:lnSpc>
                <a:spcPct val="9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 </a:t>
            </a:r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базовой площадки:</a:t>
            </a:r>
          </a:p>
        </p:txBody>
      </p:sp>
      <p:sp>
        <p:nvSpPr>
          <p:cNvPr id="3" name="Овал 2"/>
          <p:cNvSpPr/>
          <p:nvPr/>
        </p:nvSpPr>
        <p:spPr>
          <a:xfrm>
            <a:off x="1730523" y="1066099"/>
            <a:ext cx="5682954" cy="5682954"/>
          </a:xfrm>
          <a:prstGeom prst="ellipse">
            <a:avLst/>
          </a:prstGeom>
          <a:solidFill>
            <a:srgbClr val="0033CC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600" dirty="0">
              <a:latin typeface="Arial Narrow" panose="020B0606020202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62082" y="2573320"/>
            <a:ext cx="5193590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диагностического инструментария, учебно-методических материалов и рекомендаций по внедрению клиентоориентированных технологий в образовательных организациях.</a:t>
            </a:r>
          </a:p>
        </p:txBody>
      </p:sp>
    </p:spTree>
    <p:extLst>
      <p:ext uri="{BB962C8B-B14F-4D97-AF65-F5344CB8AC3E}">
        <p14:creationId xmlns:p14="http://schemas.microsoft.com/office/powerpoint/2010/main" val="1711183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вал 21"/>
          <p:cNvSpPr/>
          <p:nvPr/>
        </p:nvSpPr>
        <p:spPr>
          <a:xfrm>
            <a:off x="6749259" y="4468762"/>
            <a:ext cx="2340000" cy="2340000"/>
          </a:xfrm>
          <a:prstGeom prst="ellipse">
            <a:avLst/>
          </a:prstGeom>
          <a:solidFill>
            <a:srgbClr val="CC0000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PF Din Text Cond Pro Light" panose="02000000000000000000" pitchFamily="2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564603" y="3562886"/>
            <a:ext cx="2340000" cy="2340000"/>
          </a:xfrm>
          <a:prstGeom prst="ellipse">
            <a:avLst/>
          </a:prstGeom>
          <a:solidFill>
            <a:srgbClr val="0066FF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PF Din Text Cond Pro Light" panose="02000000000000000000" pitchFamily="2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294489" y="4426032"/>
            <a:ext cx="2340000" cy="2340000"/>
          </a:xfrm>
          <a:prstGeom prst="ellipse">
            <a:avLst/>
          </a:prstGeom>
          <a:solidFill>
            <a:srgbClr val="CC6600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PF Din Text Cond Pro Light" panose="02000000000000000000" pitchFamily="2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4560" y="3580692"/>
            <a:ext cx="2340000" cy="2340000"/>
          </a:xfrm>
          <a:prstGeom prst="ellipse">
            <a:avLst/>
          </a:prstGeom>
          <a:solidFill>
            <a:srgbClr val="4D4D4D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PF Din Text Cond Pro Light" panose="02000000000000000000" pitchFamily="2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769803" y="2096484"/>
            <a:ext cx="2340000" cy="2340000"/>
          </a:xfrm>
          <a:prstGeom prst="ellipse">
            <a:avLst/>
          </a:prstGeom>
          <a:solidFill>
            <a:srgbClr val="CC0099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PF Din Text Cond Pro Light" panose="02000000000000000000" pitchFamily="2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622069" y="1039518"/>
            <a:ext cx="2364778" cy="2364778"/>
          </a:xfrm>
          <a:prstGeom prst="ellipse">
            <a:avLst/>
          </a:prstGeom>
          <a:solidFill>
            <a:srgbClr val="006600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PF Din Text Cond Pro Light" panose="02000000000000000000" pitchFamily="2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317771" y="1936848"/>
            <a:ext cx="2364778" cy="2364778"/>
          </a:xfrm>
          <a:prstGeom prst="ellipse">
            <a:avLst/>
          </a:prstGeom>
          <a:solidFill>
            <a:srgbClr val="990033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PF Din Text Cond Pro Light" panose="020000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" y="120962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19486" y="260011"/>
            <a:ext cx="867923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Направления диагностики:</a:t>
            </a:r>
            <a:endParaRPr lang="ru-RU" sz="3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425035" y="2044112"/>
            <a:ext cx="2150250" cy="2150250"/>
          </a:xfrm>
          <a:prstGeom prst="ellipse">
            <a:avLst/>
          </a:prstGeom>
          <a:solidFill>
            <a:srgbClr val="990033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729333" y="1146782"/>
            <a:ext cx="2150250" cy="2150250"/>
          </a:xfrm>
          <a:prstGeom prst="ellipse">
            <a:avLst/>
          </a:prstGeom>
          <a:solidFill>
            <a:srgbClr val="006600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864678" y="2191359"/>
            <a:ext cx="2150250" cy="2150250"/>
          </a:xfrm>
          <a:prstGeom prst="ellipse">
            <a:avLst/>
          </a:prstGeom>
          <a:solidFill>
            <a:srgbClr val="CC0099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49435" y="3675567"/>
            <a:ext cx="2150250" cy="2150250"/>
          </a:xfrm>
          <a:prstGeom prst="ellipse">
            <a:avLst/>
          </a:prstGeom>
          <a:solidFill>
            <a:srgbClr val="4D4D4D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389364" y="4520907"/>
            <a:ext cx="2150250" cy="2150250"/>
          </a:xfrm>
          <a:prstGeom prst="ellipse">
            <a:avLst/>
          </a:prstGeom>
          <a:solidFill>
            <a:srgbClr val="CC6600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659478" y="3657761"/>
            <a:ext cx="2150250" cy="2150250"/>
          </a:xfrm>
          <a:prstGeom prst="ellipse">
            <a:avLst/>
          </a:prstGeom>
          <a:solidFill>
            <a:srgbClr val="0066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844134" y="4563637"/>
            <a:ext cx="2150250" cy="2150250"/>
          </a:xfrm>
          <a:prstGeom prst="ellipse">
            <a:avLst/>
          </a:prstGeom>
          <a:solidFill>
            <a:srgbClr val="CC0000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0036" y="1048064"/>
            <a:ext cx="2364778" cy="2364778"/>
          </a:xfrm>
          <a:prstGeom prst="ellipse">
            <a:avLst/>
          </a:prstGeom>
          <a:solidFill>
            <a:srgbClr val="0033CC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PF Din Text Cond Pro Light" panose="02000000000000000000" pitchFamily="2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67300" y="1155328"/>
            <a:ext cx="2150250" cy="2150250"/>
          </a:xfrm>
          <a:prstGeom prst="ellipse">
            <a:avLst/>
          </a:prstGeom>
          <a:solidFill>
            <a:srgbClr val="0033CC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0361" y="1701994"/>
            <a:ext cx="2104128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 образовательных программ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61326" y="2675844"/>
            <a:ext cx="2272514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образовательного процесса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68201" y="1756255"/>
            <a:ext cx="2272514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 и методы работы преподавателей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03546" y="2394231"/>
            <a:ext cx="2272514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отношение к обучающимся со стороны преподавателей, сотрудников и администрации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8303" y="4332937"/>
            <a:ext cx="2272514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материально-техническая база организации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28232" y="5041541"/>
            <a:ext cx="227251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санитарное состояние образовательной организации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96431" y="4458934"/>
            <a:ext cx="2272514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библиотечный фонд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783002" y="5188302"/>
            <a:ext cx="227251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информационное сопровождение образовательного процесса</a:t>
            </a:r>
          </a:p>
        </p:txBody>
      </p:sp>
    </p:spTree>
    <p:extLst>
      <p:ext uri="{BB962C8B-B14F-4D97-AF65-F5344CB8AC3E}">
        <p14:creationId xmlns:p14="http://schemas.microsoft.com/office/powerpoint/2010/main" val="305847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" y="120962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19486" y="131821"/>
            <a:ext cx="867923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Поэтапные планы работы</a:t>
            </a:r>
            <a:endParaRPr lang="en-US" sz="28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 направлениям: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098" y="1640805"/>
            <a:ext cx="2170632" cy="2170632"/>
          </a:xfrm>
          <a:prstGeom prst="rect">
            <a:avLst/>
          </a:prstGeom>
          <a:solidFill>
            <a:srgbClr val="0033CC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Учебная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деятельность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27006" y="1640805"/>
            <a:ext cx="2170632" cy="2170632"/>
          </a:xfrm>
          <a:prstGeom prst="rect">
            <a:avLst/>
          </a:prstGeom>
          <a:solidFill>
            <a:srgbClr val="0066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Воспитательная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работа, включая социально-психологическое сопровождение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48914" y="1640805"/>
            <a:ext cx="2170632" cy="2170632"/>
          </a:xfrm>
          <a:prstGeom prst="rect">
            <a:avLst/>
          </a:prstGeom>
          <a:solidFill>
            <a:srgbClr val="0033CC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Научно-методическая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870822" y="1640805"/>
            <a:ext cx="2170632" cy="2170632"/>
          </a:xfrm>
          <a:prstGeom prst="rect">
            <a:avLst/>
          </a:prstGeom>
          <a:solidFill>
            <a:srgbClr val="0066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Практическое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обучение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05098" y="3862713"/>
            <a:ext cx="8836356" cy="1085316"/>
          </a:xfrm>
          <a:prstGeom prst="rect">
            <a:avLst/>
          </a:prstGeom>
          <a:solidFill>
            <a:srgbClr val="0066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Общее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направление, включающее материально-техническое обеспечение, библиотечный фонд, информационное сопровождение образовательного процесса</a:t>
            </a:r>
          </a:p>
        </p:txBody>
      </p:sp>
    </p:spTree>
    <p:extLst>
      <p:ext uri="{BB962C8B-B14F-4D97-AF65-F5344CB8AC3E}">
        <p14:creationId xmlns:p14="http://schemas.microsoft.com/office/powerpoint/2010/main" val="156305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Овал 37"/>
          <p:cNvSpPr/>
          <p:nvPr/>
        </p:nvSpPr>
        <p:spPr>
          <a:xfrm>
            <a:off x="5474777" y="2308577"/>
            <a:ext cx="3353495" cy="3353495"/>
          </a:xfrm>
          <a:prstGeom prst="ellipse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2654188" y="679731"/>
            <a:ext cx="2338598" cy="2338598"/>
          </a:xfrm>
          <a:prstGeom prst="ellipse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02251" y="1431057"/>
            <a:ext cx="224247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система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90719" y="2209126"/>
            <a:ext cx="2338598" cy="2338598"/>
          </a:xfrm>
          <a:prstGeom prst="ellipse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05051" y="3058464"/>
            <a:ext cx="2298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Образовательная система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306231" y="4143122"/>
            <a:ext cx="2338598" cy="2338598"/>
          </a:xfrm>
          <a:prstGeom prst="ellipse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354748" y="4992460"/>
            <a:ext cx="224247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Экономическая система</a:t>
            </a:r>
            <a:endParaRPr lang="ru-RU" sz="2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640146" y="2476161"/>
            <a:ext cx="3018329" cy="3018329"/>
          </a:xfrm>
          <a:prstGeom prst="ellipse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644574" y="3610082"/>
            <a:ext cx="301390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Профессиональное образование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791075" y="2566984"/>
            <a:ext cx="994730" cy="696462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981325" y="3498984"/>
            <a:ext cx="2658821" cy="199076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4681538" y="4852988"/>
            <a:ext cx="1166812" cy="261938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91450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468003"/>
            <a:ext cx="9144000" cy="2696123"/>
          </a:xfrm>
          <a:prstGeom prst="rect">
            <a:avLst/>
          </a:prstGeom>
          <a:solidFill>
            <a:srgbClr val="3399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9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</a:t>
            </a:r>
          </a:p>
          <a:p>
            <a:pPr algn="ctr">
              <a:lnSpc>
                <a:spcPct val="90000"/>
              </a:lnSpc>
            </a:pPr>
            <a:r>
              <a:rPr lang="ru-RU" sz="9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внимание!</a:t>
            </a:r>
            <a:endParaRPr lang="ru-RU" sz="9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1401" y="4916456"/>
            <a:ext cx="63346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ГАПОУ ТО «Тюменский медицинский колледж»</a:t>
            </a:r>
          </a:p>
          <a:p>
            <a:pPr>
              <a:lnSpc>
                <a:spcPct val="90000"/>
              </a:lnSpc>
            </a:pPr>
            <a:r>
              <a:rPr lang="en-US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www.goutmk.ru</a:t>
            </a:r>
            <a:endParaRPr lang="ru-RU" sz="1600" b="1" dirty="0">
              <a:solidFill>
                <a:schemeClr val="accent1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62" y="4599330"/>
            <a:ext cx="1647852" cy="206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1082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Овал 16"/>
          <p:cNvSpPr/>
          <p:nvPr/>
        </p:nvSpPr>
        <p:spPr>
          <a:xfrm>
            <a:off x="2654627" y="2284968"/>
            <a:ext cx="3903636" cy="3903636"/>
          </a:xfrm>
          <a:prstGeom prst="ellipse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758440" y="2390995"/>
            <a:ext cx="3691582" cy="3691582"/>
          </a:xfrm>
          <a:prstGeom prst="ellipse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763361" y="3515043"/>
            <a:ext cx="368616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Удовлетворение потребностей личности</a:t>
            </a:r>
            <a:endParaRPr lang="ru-RU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460" y="526971"/>
            <a:ext cx="8641080" cy="553998"/>
          </a:xfrm>
          <a:prstGeom prst="rect">
            <a:avLst/>
          </a:prstGeom>
          <a:solidFill>
            <a:srgbClr val="FFFFFF">
              <a:alpha val="76863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000" b="1" cap="all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Профессиональное  образование</a:t>
            </a:r>
            <a:endParaRPr lang="ru-RU" sz="3000" b="1" cap="all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3699665" y="1242272"/>
            <a:ext cx="1813560" cy="990600"/>
          </a:xfrm>
          <a:prstGeom prst="downArrowCallout">
            <a:avLst/>
          </a:prstGeom>
          <a:solidFill>
            <a:srgbClr val="0066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</a:p>
        </p:txBody>
      </p:sp>
    </p:spTree>
    <p:extLst>
      <p:ext uri="{BB962C8B-B14F-4D97-AF65-F5344CB8AC3E}">
        <p14:creationId xmlns:p14="http://schemas.microsoft.com/office/powerpoint/2010/main" val="59677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2011680" y="729835"/>
            <a:ext cx="5337502" cy="5337502"/>
          </a:xfrm>
          <a:prstGeom prst="ellipse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293525" y="2011680"/>
            <a:ext cx="2773812" cy="2773812"/>
          </a:xfrm>
          <a:prstGeom prst="ellipse">
            <a:avLst/>
          </a:prstGeom>
          <a:solidFill>
            <a:srgbClr val="00CC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809081" y="2758097"/>
            <a:ext cx="3686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Личность обучающегося</a:t>
            </a:r>
            <a:endParaRPr lang="ru-RU" sz="3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7347" y="1350963"/>
            <a:ext cx="3686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Образовательная</a:t>
            </a:r>
            <a:endParaRPr lang="ru-RU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37347" y="5022295"/>
            <a:ext cx="3686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</a:t>
            </a:r>
            <a:endParaRPr lang="ru-RU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82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7622" y="1598857"/>
            <a:ext cx="8328754" cy="167774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05924" y="1682618"/>
            <a:ext cx="782197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Клиентоориентированность</a:t>
            </a: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умение услышать ожидания клиента и найти правильное решение, которое максимально удовлетворит это ожидание.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" y="351704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19486" y="439477"/>
            <a:ext cx="6334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Определения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5242" y="3656258"/>
            <a:ext cx="8328754" cy="1813050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13544" y="3782749"/>
            <a:ext cx="782197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Клиентоориентированность</a:t>
            </a: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технологии, направленные на создание удобных и необходимых клиенту продуктов и сервисов в сочетании с прозрачной ценовой политикой.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1381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7622" y="1675057"/>
            <a:ext cx="8328754" cy="3872303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52450" y="2377652"/>
            <a:ext cx="495300" cy="495300"/>
          </a:xfrm>
          <a:prstGeom prst="ellipse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552450" y="2884700"/>
            <a:ext cx="495300" cy="495300"/>
          </a:xfrm>
          <a:prstGeom prst="ellipse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552450" y="3844686"/>
            <a:ext cx="495300" cy="495300"/>
          </a:xfrm>
          <a:prstGeom prst="ellipse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552450" y="4785148"/>
            <a:ext cx="495300" cy="495300"/>
          </a:xfrm>
          <a:prstGeom prst="ellipse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552450" y="1800384"/>
            <a:ext cx="495300" cy="495300"/>
          </a:xfrm>
          <a:prstGeom prst="ellipse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5924" y="1801548"/>
            <a:ext cx="7821979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Умение слышать ожидания клиента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Умение найти правильное решение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Умение обеспечить удовлетворённость клиента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Умение создать дополнительные сервисы, необходимые клиенту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прозрачной ценовой политики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" y="351704"/>
            <a:ext cx="9144001" cy="1076182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19486" y="456357"/>
            <a:ext cx="842451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Основные составляющие клиентоориентированных технологий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1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" y="351704"/>
            <a:ext cx="9144001" cy="1183791"/>
            <a:chOff x="-1" y="351704"/>
            <a:chExt cx="9144001" cy="1183791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1" y="351704"/>
              <a:ext cx="9144001" cy="837283"/>
            </a:xfrm>
            <a:prstGeom prst="rect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 rot="10800000">
              <a:off x="484741" y="1188986"/>
              <a:ext cx="1057620" cy="346509"/>
            </a:xfrm>
            <a:prstGeom prst="triangle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-1" y="1535496"/>
            <a:ext cx="8426154" cy="4292809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PF Din Text Cond Pro Light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486" y="492817"/>
            <a:ext cx="8626394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1. Умение слышать ожидания клиента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2361" y="1795776"/>
            <a:ext cx="733289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Чтобы слышать ожидания 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клиента, 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 регулярно проводить исследования по вопросам ожиданий и потребностей клиентов, изучать эти потребности, фиксировать их в основополагающих нормативных документах образовательной организации.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8032" y="34184"/>
            <a:ext cx="842451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составляющие клиентоориентированных технологий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70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" y="351704"/>
            <a:ext cx="9144001" cy="1183791"/>
            <a:chOff x="-1" y="351704"/>
            <a:chExt cx="9144001" cy="1183791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1" y="351704"/>
              <a:ext cx="9144001" cy="837283"/>
            </a:xfrm>
            <a:prstGeom prst="rect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 rot="10800000">
              <a:off x="484741" y="1188986"/>
              <a:ext cx="1057620" cy="346509"/>
            </a:xfrm>
            <a:prstGeom prst="triangle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-2" y="1535496"/>
            <a:ext cx="8945881" cy="5036220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PF Din Text Cond Pro Light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486" y="492817"/>
            <a:ext cx="8626394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1. Умение слышать ожидания клиента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2361" y="2445249"/>
            <a:ext cx="7972338" cy="3717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Образовательные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(заказчики услуг хотят обновление содержания образования);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Воспитательные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(заказчики услуг хотят видеть специалистов с определенными наборами личностных качеств);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Ожидания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относительно «атмосферы» обучения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(комфортность, отсутствие диктата);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Ожидания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относительно учета индивидуальных особенностей обучающегося.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0933" y="1802895"/>
            <a:ext cx="7332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общих чертах ожидания следующие: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032" y="34184"/>
            <a:ext cx="842451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составляющие клиентоориентированных технологий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" y="351704"/>
            <a:ext cx="9144001" cy="1183791"/>
            <a:chOff x="-1" y="351704"/>
            <a:chExt cx="9144001" cy="1183791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1" y="351704"/>
              <a:ext cx="9144001" cy="837283"/>
            </a:xfrm>
            <a:prstGeom prst="rect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 rot="10800000">
              <a:off x="484741" y="1188986"/>
              <a:ext cx="1057620" cy="346509"/>
            </a:xfrm>
            <a:prstGeom prst="triangle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-1" y="1535496"/>
            <a:ext cx="8426154" cy="2669035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PF Din Text Cond Pro Light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486" y="492817"/>
            <a:ext cx="8626394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2. Умение найти правильное решение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2361" y="1761613"/>
            <a:ext cx="77757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Образовательная организация принимает решение предлагать клиентам образовательные программы и воспитательные мероприятия, учитывающие реальные потребности клиентов.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8032" y="34184"/>
            <a:ext cx="842451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составляющие клиентоориентированных технологий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73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</TotalTime>
  <Words>1134</Words>
  <Application>Microsoft Office PowerPoint</Application>
  <PresentationFormat>Экран (4:3)</PresentationFormat>
  <Paragraphs>209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Gregory</dc:creator>
  <cp:lastModifiedBy>Gregory</cp:lastModifiedBy>
  <cp:revision>128</cp:revision>
  <dcterms:created xsi:type="dcterms:W3CDTF">2014-09-10T04:53:24Z</dcterms:created>
  <dcterms:modified xsi:type="dcterms:W3CDTF">2015-04-27T11:05:07Z</dcterms:modified>
</cp:coreProperties>
</file>